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86" r:id="rId5"/>
  </p:sldMasterIdLst>
  <p:notesMasterIdLst>
    <p:notesMasterId r:id="rId19"/>
  </p:notesMasterIdLst>
  <p:sldIdLst>
    <p:sldId id="256" r:id="rId6"/>
    <p:sldId id="257" r:id="rId7"/>
    <p:sldId id="262" r:id="rId8"/>
    <p:sldId id="278" r:id="rId9"/>
    <p:sldId id="280" r:id="rId10"/>
    <p:sldId id="281" r:id="rId11"/>
    <p:sldId id="282" r:id="rId12"/>
    <p:sldId id="283" r:id="rId13"/>
    <p:sldId id="279" r:id="rId14"/>
    <p:sldId id="284" r:id="rId15"/>
    <p:sldId id="285"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2C8D11-4DE5-4A24-968C-8921A64EBB01}" v="1" dt="2021-08-05T19:27:04.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AA807C-52B8-4545-BD61-7E5C9B851E0A}" type="datetimeFigureOut">
              <a:rPr lang="en-US" smtClean="0"/>
              <a:t>8/5/2021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A897F-1E2E-4518-A571-8EB725D4DEDA}" type="slidenum">
              <a:rPr lang="en-US" smtClean="0"/>
              <a:t>‹#›</a:t>
            </a:fld>
            <a:endParaRPr lang="en-US"/>
          </a:p>
        </p:txBody>
      </p:sp>
    </p:spTree>
    <p:extLst>
      <p:ext uri="{BB962C8B-B14F-4D97-AF65-F5344CB8AC3E}">
        <p14:creationId xmlns:p14="http://schemas.microsoft.com/office/powerpoint/2010/main" val="2146868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CA897F-1E2E-4518-A571-8EB725D4DEDA}" type="slidenum">
              <a:rPr lang="en-US" smtClean="0"/>
              <a:t>2</a:t>
            </a:fld>
            <a:endParaRPr lang="en-US"/>
          </a:p>
        </p:txBody>
      </p:sp>
    </p:spTree>
    <p:extLst>
      <p:ext uri="{BB962C8B-B14F-4D97-AF65-F5344CB8AC3E}">
        <p14:creationId xmlns:p14="http://schemas.microsoft.com/office/powerpoint/2010/main" val="169699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45786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778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43036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88030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4217372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14394607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9751121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386763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4712261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1049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352841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15952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6826766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2526431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9995172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09641112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14934498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9987618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675579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328880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480753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838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4020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274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1526930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42043402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7246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308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110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8065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66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8/5/2021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77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8/5/2021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5970307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4380172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rontab.gur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97762" y="640080"/>
            <a:ext cx="6251110" cy="3566160"/>
          </a:xfrm>
        </p:spPr>
        <p:txBody>
          <a:bodyPr anchor="b">
            <a:normAutofit/>
          </a:bodyPr>
          <a:lstStyle/>
          <a:p>
            <a:pPr>
              <a:lnSpc>
                <a:spcPct val="90000"/>
              </a:lnSpc>
            </a:pPr>
            <a:r>
              <a:rPr lang="en-US" sz="7400">
                <a:ea typeface="+mj-lt"/>
                <a:cs typeface="+mj-lt"/>
              </a:rPr>
              <a:t>CKAD (Certified Kubernetes Application Developer) </a:t>
            </a:r>
            <a:endParaRPr lang="en-US" sz="7400">
              <a:cs typeface="Calibri Light"/>
            </a:endParaRPr>
          </a:p>
        </p:txBody>
      </p:sp>
      <p:sp>
        <p:nvSpPr>
          <p:cNvPr id="3" name="Subtitle 2"/>
          <p:cNvSpPr>
            <a:spLocks noGrp="1"/>
          </p:cNvSpPr>
          <p:nvPr>
            <p:ph type="subTitle" idx="1"/>
          </p:nvPr>
        </p:nvSpPr>
        <p:spPr>
          <a:xfrm>
            <a:off x="5297760" y="4636008"/>
            <a:ext cx="6251111" cy="1572768"/>
          </a:xfrm>
        </p:spPr>
        <p:txBody>
          <a:bodyPr vert="horz" lIns="91440" tIns="45720" rIns="91440" bIns="45720" rtlCol="0" anchor="t">
            <a:normAutofit fontScale="62500" lnSpcReduction="20000"/>
          </a:bodyPr>
          <a:lstStyle/>
          <a:p>
            <a:pPr>
              <a:spcBef>
                <a:spcPct val="0"/>
              </a:spcBef>
              <a:spcAft>
                <a:spcPts val="600"/>
              </a:spcAft>
            </a:pPr>
            <a:r>
              <a:rPr lang="en-US">
                <a:latin typeface="Calibri Light"/>
                <a:cs typeface="Calibri Light"/>
              </a:rPr>
              <a:t>Learning Sprint</a:t>
            </a:r>
            <a:br>
              <a:rPr lang="en-US">
                <a:latin typeface="Calibri Light"/>
                <a:cs typeface="Calibri Light"/>
              </a:rPr>
            </a:br>
            <a:br>
              <a:rPr lang="en-US">
                <a:latin typeface="Calibri Light"/>
                <a:cs typeface="Calibri Light"/>
              </a:rPr>
            </a:br>
            <a:r>
              <a:rPr lang="en-US">
                <a:latin typeface="Calibri Light"/>
                <a:cs typeface="Calibri Light"/>
              </a:rPr>
              <a:t>#learnitall</a:t>
            </a:r>
            <a:endParaRPr lang="en-US">
              <a:latin typeface="Calibri" panose="020F0502020204030204"/>
              <a:cs typeface="Calibri" panose="020F0502020204030204"/>
            </a:endParaRPr>
          </a:p>
          <a:p>
            <a:pPr>
              <a:spcBef>
                <a:spcPct val="0"/>
              </a:spcBef>
            </a:pPr>
            <a:endParaRPr lang="en-US">
              <a:latin typeface="Calibri" panose="020F0502020204030204"/>
              <a:cs typeface="Calibri" panose="020F0502020204030204"/>
            </a:endParaRPr>
          </a:p>
          <a:p>
            <a:pPr>
              <a:spcBef>
                <a:spcPct val="0"/>
              </a:spcBef>
              <a:spcAft>
                <a:spcPts val="600"/>
              </a:spcAft>
            </a:pPr>
            <a:r>
              <a:rPr lang="en-US">
                <a:latin typeface="Calibri Light"/>
                <a:cs typeface="Calibri Light"/>
              </a:rPr>
              <a:t>Tech Intensity</a:t>
            </a:r>
          </a:p>
          <a:p>
            <a:pPr>
              <a:spcBef>
                <a:spcPct val="0"/>
              </a:spcBef>
            </a:pPr>
            <a:endParaRPr lang="en-US">
              <a:latin typeface="Calibri Light"/>
              <a:cs typeface="Calibri Light"/>
            </a:endParaRPr>
          </a:p>
        </p:txBody>
      </p:sp>
      <p:sp>
        <p:nvSpPr>
          <p:cNvPr id="1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93FD1"/>
          </a:solidFill>
          <a:ln w="38100" cap="rnd">
            <a:solidFill>
              <a:srgbClr val="B93FD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05B0449A-D1F1-4C8C-B45F-C09A498A0FBB}"/>
              </a:ext>
            </a:extLst>
          </p:cNvPr>
          <p:cNvPicPr>
            <a:picLocks noChangeAspect="1"/>
          </p:cNvPicPr>
          <p:nvPr/>
        </p:nvPicPr>
        <p:blipFill rotWithShape="1">
          <a:blip r:embed="rId2"/>
          <a:srcRect l="8877" r="4585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CRONJOBs </a:t>
            </a:r>
            <a:r>
              <a:rPr lang="en-US" dirty="0" err="1"/>
              <a:t>NAming</a:t>
            </a:r>
            <a:endParaRPr lang="en-US" dirty="0"/>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When creating the manifest for a </a:t>
            </a:r>
            <a:r>
              <a:rPr lang="en-US" dirty="0" err="1"/>
              <a:t>CronJob</a:t>
            </a:r>
            <a:r>
              <a:rPr lang="en-US" dirty="0"/>
              <a:t> resource, make sure the name you provide is a valid DNS subdomain name.</a:t>
            </a:r>
          </a:p>
          <a:p>
            <a:r>
              <a:rPr lang="en-US" dirty="0"/>
              <a:t> The name must be no longer than 52 characters</a:t>
            </a:r>
          </a:p>
          <a:p>
            <a:r>
              <a:rPr lang="en-US" dirty="0" err="1"/>
              <a:t>CronJob</a:t>
            </a:r>
            <a:r>
              <a:rPr lang="en-US" dirty="0"/>
              <a:t> controller will automatically append 11 characters to the job name provided and there is a constraint that the maximum length of a Job name is no more than 63 characters.</a:t>
            </a:r>
          </a:p>
        </p:txBody>
      </p:sp>
    </p:spTree>
    <p:extLst>
      <p:ext uri="{BB962C8B-B14F-4D97-AF65-F5344CB8AC3E}">
        <p14:creationId xmlns:p14="http://schemas.microsoft.com/office/powerpoint/2010/main" val="139058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CRONJOB YAML</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200" y="1908110"/>
            <a:ext cx="4937450" cy="4655976"/>
          </a:xfrm>
        </p:spPr>
        <p:txBody>
          <a:bodyPr>
            <a:noAutofit/>
          </a:bodyPr>
          <a:lstStyle/>
          <a:p>
            <a:r>
              <a:rPr lang="en-US" dirty="0" err="1"/>
              <a:t>CronJobs</a:t>
            </a:r>
            <a:r>
              <a:rPr lang="en-US" dirty="0"/>
              <a:t> are useful for creating periodic and recurring tasks, like running backups or sending emails. </a:t>
            </a:r>
            <a:r>
              <a:rPr lang="en-US" dirty="0" err="1"/>
              <a:t>CronJobs</a:t>
            </a:r>
            <a:r>
              <a:rPr lang="en-US" dirty="0"/>
              <a:t> can also schedule individual tasks for a specific time, such as scheduling a Job for when your cluster is likely to be idle</a:t>
            </a:r>
          </a:p>
        </p:txBody>
      </p:sp>
      <p:sp>
        <p:nvSpPr>
          <p:cNvPr id="5" name="TextBox 4">
            <a:extLst>
              <a:ext uri="{FF2B5EF4-FFF2-40B4-BE49-F238E27FC236}">
                <a16:creationId xmlns:a16="http://schemas.microsoft.com/office/drawing/2014/main" id="{E3B0D118-69A8-4523-8EFC-68E0AC691E2E}"/>
              </a:ext>
            </a:extLst>
          </p:cNvPr>
          <p:cNvSpPr txBox="1"/>
          <p:nvPr/>
        </p:nvSpPr>
        <p:spPr>
          <a:xfrm>
            <a:off x="6787739" y="1908110"/>
            <a:ext cx="6766560" cy="4893647"/>
          </a:xfrm>
          <a:prstGeom prst="rect">
            <a:avLst/>
          </a:prstGeom>
          <a:noFill/>
        </p:spPr>
        <p:txBody>
          <a:bodyPr wrap="square">
            <a:spAutoFit/>
          </a:bodyPr>
          <a:lstStyle/>
          <a:p>
            <a:r>
              <a:rPr lang="en-US" sz="1600" dirty="0" err="1"/>
              <a:t>apiVersion</a:t>
            </a:r>
            <a:r>
              <a:rPr lang="en-US" sz="1600" dirty="0"/>
              <a:t>: batch/v1</a:t>
            </a:r>
          </a:p>
          <a:p>
            <a:r>
              <a:rPr lang="en-US" sz="1600" dirty="0"/>
              <a:t>kind: </a:t>
            </a:r>
            <a:r>
              <a:rPr lang="en-US" sz="1600" dirty="0" err="1"/>
              <a:t>CronJob</a:t>
            </a:r>
            <a:endParaRPr lang="en-US" sz="1600" dirty="0"/>
          </a:p>
          <a:p>
            <a:r>
              <a:rPr lang="en-US" sz="1600" dirty="0"/>
              <a:t>metadata:</a:t>
            </a:r>
          </a:p>
          <a:p>
            <a:r>
              <a:rPr lang="en-US" sz="1600" dirty="0"/>
              <a:t>  name: hello</a:t>
            </a:r>
          </a:p>
          <a:p>
            <a:r>
              <a:rPr lang="en-US" sz="1600" dirty="0"/>
              <a:t>spec:</a:t>
            </a:r>
          </a:p>
          <a:p>
            <a:r>
              <a:rPr lang="en-US" sz="1600" dirty="0"/>
              <a:t>  </a:t>
            </a:r>
            <a:r>
              <a:rPr lang="en-US" sz="1600" dirty="0">
                <a:solidFill>
                  <a:srgbClr val="FF0000"/>
                </a:solidFill>
              </a:rPr>
              <a:t>schedule: "*/1 * * * *"</a:t>
            </a:r>
          </a:p>
          <a:p>
            <a:r>
              <a:rPr lang="en-US" sz="1600" dirty="0"/>
              <a:t>  </a:t>
            </a:r>
            <a:r>
              <a:rPr lang="en-US" sz="1600" dirty="0" err="1"/>
              <a:t>jobTemplate</a:t>
            </a:r>
            <a:r>
              <a:rPr lang="en-US" sz="1600" dirty="0"/>
              <a:t>:</a:t>
            </a:r>
          </a:p>
          <a:p>
            <a:r>
              <a:rPr lang="en-US" sz="1600" dirty="0"/>
              <a:t>    spec:</a:t>
            </a:r>
          </a:p>
          <a:p>
            <a:r>
              <a:rPr lang="en-US" sz="1600" dirty="0"/>
              <a:t>      template:</a:t>
            </a:r>
          </a:p>
          <a:p>
            <a:r>
              <a:rPr lang="en-US" sz="1600" dirty="0"/>
              <a:t>        spec:</a:t>
            </a:r>
          </a:p>
          <a:p>
            <a:r>
              <a:rPr lang="en-US" sz="1600" dirty="0"/>
              <a:t>          containers:</a:t>
            </a:r>
          </a:p>
          <a:p>
            <a:r>
              <a:rPr lang="en-US" sz="1600" dirty="0"/>
              <a:t>          - name: hello</a:t>
            </a:r>
          </a:p>
          <a:p>
            <a:r>
              <a:rPr lang="en-US" sz="1600" dirty="0"/>
              <a:t>            image: </a:t>
            </a:r>
            <a:r>
              <a:rPr lang="en-US" sz="1600" dirty="0" err="1"/>
              <a:t>busybox</a:t>
            </a:r>
            <a:endParaRPr lang="en-US" sz="1600" dirty="0"/>
          </a:p>
          <a:p>
            <a:r>
              <a:rPr lang="en-US" sz="1600" dirty="0"/>
              <a:t>            </a:t>
            </a:r>
            <a:r>
              <a:rPr lang="en-US" sz="1600" dirty="0" err="1"/>
              <a:t>imagePullPolicy</a:t>
            </a:r>
            <a:r>
              <a:rPr lang="en-US" sz="1600" dirty="0"/>
              <a:t>: </a:t>
            </a:r>
            <a:r>
              <a:rPr lang="en-US" sz="1600" dirty="0" err="1"/>
              <a:t>IfNotPresent</a:t>
            </a:r>
            <a:endParaRPr lang="en-US" sz="1600" dirty="0"/>
          </a:p>
          <a:p>
            <a:r>
              <a:rPr lang="en-US" sz="1600" dirty="0"/>
              <a:t>            command:</a:t>
            </a:r>
          </a:p>
          <a:p>
            <a:r>
              <a:rPr lang="en-US" sz="1600" dirty="0"/>
              <a:t>            - /bin/</a:t>
            </a:r>
            <a:r>
              <a:rPr lang="en-US" sz="1600" dirty="0" err="1"/>
              <a:t>sh</a:t>
            </a:r>
            <a:endParaRPr lang="en-US" sz="1600" dirty="0"/>
          </a:p>
          <a:p>
            <a:r>
              <a:rPr lang="en-US" sz="1600" dirty="0"/>
              <a:t>            - -c</a:t>
            </a:r>
          </a:p>
          <a:p>
            <a:r>
              <a:rPr lang="en-US" sz="1600" dirty="0"/>
              <a:t>            - date; echo Hello from the Kubernetes cluster</a:t>
            </a:r>
          </a:p>
          <a:p>
            <a:r>
              <a:rPr lang="en-US" sz="1600" dirty="0"/>
              <a:t>          </a:t>
            </a:r>
            <a:r>
              <a:rPr lang="en-US" sz="1600" dirty="0" err="1"/>
              <a:t>restartPolicy</a:t>
            </a:r>
            <a:r>
              <a:rPr lang="en-US" sz="1600" dirty="0"/>
              <a:t>: </a:t>
            </a:r>
            <a:r>
              <a:rPr lang="en-US" sz="1600" dirty="0" err="1"/>
              <a:t>OnFailure</a:t>
            </a:r>
            <a:endParaRPr lang="en-US" sz="1600" dirty="0"/>
          </a:p>
        </p:txBody>
      </p:sp>
    </p:spTree>
    <p:extLst>
      <p:ext uri="{BB962C8B-B14F-4D97-AF65-F5344CB8AC3E}">
        <p14:creationId xmlns:p14="http://schemas.microsoft.com/office/powerpoint/2010/main" val="351079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CRONJOB YAML</a:t>
            </a:r>
          </a:p>
        </p:txBody>
      </p:sp>
      <p:sp>
        <p:nvSpPr>
          <p:cNvPr id="7" name="Text Placeholder 2">
            <a:extLst>
              <a:ext uri="{FF2B5EF4-FFF2-40B4-BE49-F238E27FC236}">
                <a16:creationId xmlns:a16="http://schemas.microsoft.com/office/drawing/2014/main" id="{F95C518F-8FC4-4895-A28B-EB2299259DB7}"/>
              </a:ext>
            </a:extLst>
          </p:cNvPr>
          <p:cNvSpPr txBox="1">
            <a:spLocks/>
          </p:cNvSpPr>
          <p:nvPr/>
        </p:nvSpPr>
        <p:spPr>
          <a:xfrm>
            <a:off x="319383" y="5320288"/>
            <a:ext cx="11653523" cy="121879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t>For example, the line below states that the task must be started every Friday at midnight, as well as on </a:t>
            </a:r>
            <a:br>
              <a:rPr lang="en-US" sz="1800" dirty="0"/>
            </a:br>
            <a:r>
              <a:rPr lang="en-US" sz="1800" dirty="0"/>
              <a:t>the 13th of each month at midnight: </a:t>
            </a:r>
            <a:r>
              <a:rPr lang="en-US" sz="1800" dirty="0">
                <a:solidFill>
                  <a:srgbClr val="D83B01"/>
                </a:solidFill>
              </a:rPr>
              <a:t>0 0 13 * 5</a:t>
            </a:r>
          </a:p>
          <a:p>
            <a:pPr algn="l"/>
            <a:r>
              <a:rPr lang="en-US" sz="1800" dirty="0"/>
              <a:t>To generate </a:t>
            </a:r>
            <a:r>
              <a:rPr lang="en-US" sz="1800" dirty="0" err="1"/>
              <a:t>CronJob</a:t>
            </a:r>
            <a:r>
              <a:rPr lang="en-US" sz="1800" dirty="0"/>
              <a:t> schedule expressions, you can also use web tools like </a:t>
            </a:r>
            <a:r>
              <a:rPr lang="en-US" sz="1800" dirty="0" err="1">
                <a:hlinkClick r:id="rId2"/>
              </a:rPr>
              <a:t>crontab.guru</a:t>
            </a:r>
            <a:endParaRPr lang="en-US" sz="1800" dirty="0"/>
          </a:p>
        </p:txBody>
      </p:sp>
      <p:sp>
        <p:nvSpPr>
          <p:cNvPr id="8" name="TextBox 7">
            <a:extLst>
              <a:ext uri="{FF2B5EF4-FFF2-40B4-BE49-F238E27FC236}">
                <a16:creationId xmlns:a16="http://schemas.microsoft.com/office/drawing/2014/main" id="{0061A43A-3AF7-4471-BC40-739523030FD3}"/>
              </a:ext>
            </a:extLst>
          </p:cNvPr>
          <p:cNvSpPr txBox="1"/>
          <p:nvPr/>
        </p:nvSpPr>
        <p:spPr>
          <a:xfrm>
            <a:off x="390536" y="1933825"/>
            <a:ext cx="4706469" cy="3293209"/>
          </a:xfrm>
          <a:prstGeom prst="rect">
            <a:avLst/>
          </a:prstGeom>
          <a:noFill/>
        </p:spPr>
        <p:txBody>
          <a:bodyPr wrap="square">
            <a:spAutoFit/>
          </a:bodyPr>
          <a:lstStyle/>
          <a:p>
            <a:r>
              <a:rPr lang="en-US" dirty="0"/>
              <a:t># ┌───────────── minute (0 - 59)</a:t>
            </a:r>
          </a:p>
          <a:p>
            <a:r>
              <a:rPr lang="en-US" dirty="0"/>
              <a:t># │ ┌───────────── hour (0 - 23)</a:t>
            </a:r>
          </a:p>
          <a:p>
            <a:r>
              <a:rPr lang="en-US" dirty="0"/>
              <a:t># │ │ ┌───────────── day of the month (1 - 31)</a:t>
            </a:r>
          </a:p>
          <a:p>
            <a:r>
              <a:rPr lang="en-US" dirty="0"/>
              <a:t># │ │ │ ┌───────────── month (1 - 12)</a:t>
            </a:r>
          </a:p>
          <a:p>
            <a:r>
              <a:rPr lang="en-US" dirty="0"/>
              <a:t># │ │ │ │ ┌───────────── day of the week (0 - 6) (Sunday to Saturday;</a:t>
            </a:r>
          </a:p>
          <a:p>
            <a:r>
              <a:rPr lang="en-US" dirty="0"/>
              <a:t># │ │ │ │ │                                   7 is also Sunday on some systems)</a:t>
            </a:r>
          </a:p>
          <a:p>
            <a:r>
              <a:rPr lang="en-US" dirty="0"/>
              <a:t># │ │ │ │ │</a:t>
            </a:r>
          </a:p>
          <a:p>
            <a:r>
              <a:rPr lang="en-US" dirty="0"/>
              <a:t># │ │ │ │ │</a:t>
            </a:r>
          </a:p>
          <a:p>
            <a:r>
              <a:rPr lang="en-US" sz="2800" dirty="0"/>
              <a:t># * *  *  *  *</a:t>
            </a:r>
          </a:p>
        </p:txBody>
      </p:sp>
      <p:graphicFrame>
        <p:nvGraphicFramePr>
          <p:cNvPr id="9" name="Table 6">
            <a:extLst>
              <a:ext uri="{FF2B5EF4-FFF2-40B4-BE49-F238E27FC236}">
                <a16:creationId xmlns:a16="http://schemas.microsoft.com/office/drawing/2014/main" id="{37537FE3-A382-4E01-9AFD-39E002C83E0C}"/>
              </a:ext>
            </a:extLst>
          </p:cNvPr>
          <p:cNvGraphicFramePr>
            <a:graphicFrameLocks noGrp="1"/>
          </p:cNvGraphicFramePr>
          <p:nvPr>
            <p:extLst>
              <p:ext uri="{D42A27DB-BD31-4B8C-83A1-F6EECF244321}">
                <p14:modId xmlns:p14="http://schemas.microsoft.com/office/powerpoint/2010/main" val="911946398"/>
              </p:ext>
            </p:extLst>
          </p:nvPr>
        </p:nvGraphicFramePr>
        <p:xfrm>
          <a:off x="5189005" y="1933824"/>
          <a:ext cx="6612459" cy="3351688"/>
        </p:xfrm>
        <a:graphic>
          <a:graphicData uri="http://schemas.openxmlformats.org/drawingml/2006/table">
            <a:tbl>
              <a:tblPr firstRow="1" bandRow="1">
                <a:tableStyleId>{5C22544A-7EE6-4342-B048-85BDC9FD1C3A}</a:tableStyleId>
              </a:tblPr>
              <a:tblGrid>
                <a:gridCol w="2204153">
                  <a:extLst>
                    <a:ext uri="{9D8B030D-6E8A-4147-A177-3AD203B41FA5}">
                      <a16:colId xmlns:a16="http://schemas.microsoft.com/office/drawing/2014/main" val="2746609529"/>
                    </a:ext>
                  </a:extLst>
                </a:gridCol>
                <a:gridCol w="2204153">
                  <a:extLst>
                    <a:ext uri="{9D8B030D-6E8A-4147-A177-3AD203B41FA5}">
                      <a16:colId xmlns:a16="http://schemas.microsoft.com/office/drawing/2014/main" val="2264774864"/>
                    </a:ext>
                  </a:extLst>
                </a:gridCol>
                <a:gridCol w="2204153">
                  <a:extLst>
                    <a:ext uri="{9D8B030D-6E8A-4147-A177-3AD203B41FA5}">
                      <a16:colId xmlns:a16="http://schemas.microsoft.com/office/drawing/2014/main" val="277834092"/>
                    </a:ext>
                  </a:extLst>
                </a:gridCol>
              </a:tblGrid>
              <a:tr h="301693">
                <a:tc>
                  <a:txBody>
                    <a:bodyPr/>
                    <a:lstStyle/>
                    <a:p>
                      <a:r>
                        <a:rPr lang="en-US" sz="1400" dirty="0"/>
                        <a:t>Entry</a:t>
                      </a:r>
                    </a:p>
                  </a:txBody>
                  <a:tcPr marL="74390" marR="74390" marT="37194" marB="37194"/>
                </a:tc>
                <a:tc>
                  <a:txBody>
                    <a:bodyPr/>
                    <a:lstStyle/>
                    <a:p>
                      <a:r>
                        <a:rPr lang="en-US" sz="1400" dirty="0"/>
                        <a:t>Description</a:t>
                      </a:r>
                    </a:p>
                  </a:txBody>
                  <a:tcPr marL="74390" marR="74390" marT="37194" marB="37194"/>
                </a:tc>
                <a:tc>
                  <a:txBody>
                    <a:bodyPr/>
                    <a:lstStyle/>
                    <a:p>
                      <a:r>
                        <a:rPr lang="en-US" sz="1400" dirty="0"/>
                        <a:t>Equivalent to</a:t>
                      </a:r>
                    </a:p>
                  </a:txBody>
                  <a:tcPr marL="74390" marR="74390" marT="37194" marB="37194"/>
                </a:tc>
                <a:extLst>
                  <a:ext uri="{0D108BD9-81ED-4DB2-BD59-A6C34878D82A}">
                    <a16:rowId xmlns:a16="http://schemas.microsoft.com/office/drawing/2014/main" val="1995069841"/>
                  </a:ext>
                </a:extLst>
              </a:tr>
              <a:tr h="520731">
                <a:tc>
                  <a:txBody>
                    <a:bodyPr/>
                    <a:lstStyle/>
                    <a:p>
                      <a:pPr fontAlgn="t"/>
                      <a:r>
                        <a:rPr lang="en-US" sz="1400" b="0" dirty="0">
                          <a:effectLst/>
                        </a:rPr>
                        <a:t>@yearly (or @annually)</a:t>
                      </a:r>
                    </a:p>
                  </a:txBody>
                  <a:tcPr marL="74390" marR="74390" marT="37194" marB="37194"/>
                </a:tc>
                <a:tc>
                  <a:txBody>
                    <a:bodyPr/>
                    <a:lstStyle/>
                    <a:p>
                      <a:pPr fontAlgn="t"/>
                      <a:r>
                        <a:rPr lang="en-US" sz="1400" b="0">
                          <a:effectLst/>
                        </a:rPr>
                        <a:t>Run once a year at midnight of 1 January</a:t>
                      </a:r>
                    </a:p>
                  </a:txBody>
                  <a:tcPr marL="74390" marR="74390" marT="37194" marB="37194"/>
                </a:tc>
                <a:tc>
                  <a:txBody>
                    <a:bodyPr/>
                    <a:lstStyle/>
                    <a:p>
                      <a:pPr fontAlgn="t"/>
                      <a:r>
                        <a:rPr lang="en-US" sz="1400" b="0">
                          <a:effectLst/>
                        </a:rPr>
                        <a:t>0 0 1 1 *</a:t>
                      </a:r>
                    </a:p>
                  </a:txBody>
                  <a:tcPr marL="74390" marR="74390" marT="37194" marB="37194"/>
                </a:tc>
                <a:extLst>
                  <a:ext uri="{0D108BD9-81ED-4DB2-BD59-A6C34878D82A}">
                    <a16:rowId xmlns:a16="http://schemas.microsoft.com/office/drawing/2014/main" val="1038227399"/>
                  </a:ext>
                </a:extLst>
              </a:tr>
              <a:tr h="743901">
                <a:tc>
                  <a:txBody>
                    <a:bodyPr/>
                    <a:lstStyle/>
                    <a:p>
                      <a:pPr fontAlgn="t"/>
                      <a:r>
                        <a:rPr lang="en-US" sz="1400" b="0">
                          <a:effectLst/>
                        </a:rPr>
                        <a:t>@monthly</a:t>
                      </a:r>
                    </a:p>
                  </a:txBody>
                  <a:tcPr marL="74390" marR="74390" marT="37194" marB="37194"/>
                </a:tc>
                <a:tc>
                  <a:txBody>
                    <a:bodyPr/>
                    <a:lstStyle/>
                    <a:p>
                      <a:pPr fontAlgn="t"/>
                      <a:r>
                        <a:rPr lang="en-US" sz="1400" b="0">
                          <a:effectLst/>
                        </a:rPr>
                        <a:t>Run once a month at midnight of the first day of the month</a:t>
                      </a:r>
                    </a:p>
                  </a:txBody>
                  <a:tcPr marL="74390" marR="74390" marT="37194" marB="37194"/>
                </a:tc>
                <a:tc>
                  <a:txBody>
                    <a:bodyPr/>
                    <a:lstStyle/>
                    <a:p>
                      <a:pPr fontAlgn="t"/>
                      <a:r>
                        <a:rPr lang="en-US" sz="1400" b="0">
                          <a:effectLst/>
                        </a:rPr>
                        <a:t>0 0 1 * *</a:t>
                      </a:r>
                    </a:p>
                  </a:txBody>
                  <a:tcPr marL="74390" marR="74390" marT="37194" marB="37194"/>
                </a:tc>
                <a:extLst>
                  <a:ext uri="{0D108BD9-81ED-4DB2-BD59-A6C34878D82A}">
                    <a16:rowId xmlns:a16="http://schemas.microsoft.com/office/drawing/2014/main" val="2590418270"/>
                  </a:ext>
                </a:extLst>
              </a:tr>
              <a:tr h="743901">
                <a:tc>
                  <a:txBody>
                    <a:bodyPr/>
                    <a:lstStyle/>
                    <a:p>
                      <a:pPr fontAlgn="t"/>
                      <a:r>
                        <a:rPr lang="en-US" sz="1400" b="0">
                          <a:effectLst/>
                        </a:rPr>
                        <a:t>@weekly</a:t>
                      </a:r>
                    </a:p>
                  </a:txBody>
                  <a:tcPr marL="74390" marR="74390" marT="37194" marB="37194"/>
                </a:tc>
                <a:tc>
                  <a:txBody>
                    <a:bodyPr/>
                    <a:lstStyle/>
                    <a:p>
                      <a:pPr fontAlgn="t"/>
                      <a:r>
                        <a:rPr lang="en-US" sz="1400" b="0">
                          <a:effectLst/>
                        </a:rPr>
                        <a:t>Run once a week at midnight on Sunday morning</a:t>
                      </a:r>
                    </a:p>
                  </a:txBody>
                  <a:tcPr marL="74390" marR="74390" marT="37194" marB="37194"/>
                </a:tc>
                <a:tc>
                  <a:txBody>
                    <a:bodyPr/>
                    <a:lstStyle/>
                    <a:p>
                      <a:pPr fontAlgn="t"/>
                      <a:r>
                        <a:rPr lang="en-US" sz="1400" b="0">
                          <a:effectLst/>
                        </a:rPr>
                        <a:t>0 0 * * 0</a:t>
                      </a:r>
                    </a:p>
                  </a:txBody>
                  <a:tcPr marL="74390" marR="74390" marT="37194" marB="37194"/>
                </a:tc>
                <a:extLst>
                  <a:ext uri="{0D108BD9-81ED-4DB2-BD59-A6C34878D82A}">
                    <a16:rowId xmlns:a16="http://schemas.microsoft.com/office/drawing/2014/main" val="923860629"/>
                  </a:ext>
                </a:extLst>
              </a:tr>
              <a:tr h="520731">
                <a:tc>
                  <a:txBody>
                    <a:bodyPr/>
                    <a:lstStyle/>
                    <a:p>
                      <a:pPr fontAlgn="t"/>
                      <a:r>
                        <a:rPr lang="en-US" sz="1400" b="0">
                          <a:effectLst/>
                        </a:rPr>
                        <a:t>@daily (or @midnight)</a:t>
                      </a:r>
                    </a:p>
                  </a:txBody>
                  <a:tcPr marL="74390" marR="74390" marT="37194" marB="37194"/>
                </a:tc>
                <a:tc>
                  <a:txBody>
                    <a:bodyPr/>
                    <a:lstStyle/>
                    <a:p>
                      <a:pPr fontAlgn="t"/>
                      <a:r>
                        <a:rPr lang="en-US" sz="1400" b="0">
                          <a:effectLst/>
                        </a:rPr>
                        <a:t>Run once a day at midnight</a:t>
                      </a:r>
                    </a:p>
                  </a:txBody>
                  <a:tcPr marL="74390" marR="74390" marT="37194" marB="37194"/>
                </a:tc>
                <a:tc>
                  <a:txBody>
                    <a:bodyPr/>
                    <a:lstStyle/>
                    <a:p>
                      <a:pPr fontAlgn="t"/>
                      <a:r>
                        <a:rPr lang="en-US" sz="1400" b="0">
                          <a:effectLst/>
                        </a:rPr>
                        <a:t>0 0 * * *</a:t>
                      </a:r>
                    </a:p>
                  </a:txBody>
                  <a:tcPr marL="74390" marR="74390" marT="37194" marB="37194"/>
                </a:tc>
                <a:extLst>
                  <a:ext uri="{0D108BD9-81ED-4DB2-BD59-A6C34878D82A}">
                    <a16:rowId xmlns:a16="http://schemas.microsoft.com/office/drawing/2014/main" val="2770659440"/>
                  </a:ext>
                </a:extLst>
              </a:tr>
              <a:tr h="520731">
                <a:tc>
                  <a:txBody>
                    <a:bodyPr/>
                    <a:lstStyle/>
                    <a:p>
                      <a:pPr fontAlgn="t"/>
                      <a:r>
                        <a:rPr lang="en-US" sz="1400" b="0">
                          <a:effectLst/>
                        </a:rPr>
                        <a:t>@hourly</a:t>
                      </a:r>
                    </a:p>
                  </a:txBody>
                  <a:tcPr marL="74390" marR="74390" marT="37194" marB="37194"/>
                </a:tc>
                <a:tc>
                  <a:txBody>
                    <a:bodyPr/>
                    <a:lstStyle/>
                    <a:p>
                      <a:pPr fontAlgn="t"/>
                      <a:r>
                        <a:rPr lang="en-US" sz="1400" b="0">
                          <a:effectLst/>
                        </a:rPr>
                        <a:t>Run once an hour at the beginning of the hour</a:t>
                      </a:r>
                    </a:p>
                  </a:txBody>
                  <a:tcPr marL="74390" marR="74390" marT="37194" marB="37194"/>
                </a:tc>
                <a:tc>
                  <a:txBody>
                    <a:bodyPr/>
                    <a:lstStyle/>
                    <a:p>
                      <a:pPr fontAlgn="t"/>
                      <a:r>
                        <a:rPr lang="en-US" sz="1400" b="0" dirty="0">
                          <a:effectLst/>
                        </a:rPr>
                        <a:t>0 * * * *</a:t>
                      </a:r>
                    </a:p>
                  </a:txBody>
                  <a:tcPr marL="74390" marR="74390" marT="37194" marB="37194"/>
                </a:tc>
                <a:extLst>
                  <a:ext uri="{0D108BD9-81ED-4DB2-BD59-A6C34878D82A}">
                    <a16:rowId xmlns:a16="http://schemas.microsoft.com/office/drawing/2014/main" val="1479554580"/>
                  </a:ext>
                </a:extLst>
              </a:tr>
            </a:tbl>
          </a:graphicData>
        </a:graphic>
      </p:graphicFrame>
    </p:spTree>
    <p:extLst>
      <p:ext uri="{BB962C8B-B14F-4D97-AF65-F5344CB8AC3E}">
        <p14:creationId xmlns:p14="http://schemas.microsoft.com/office/powerpoint/2010/main" val="397958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limitations</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Cron job creates a job object about once per execution time of its schedule</a:t>
            </a:r>
          </a:p>
          <a:p>
            <a:r>
              <a:rPr lang="en-US" dirty="0"/>
              <a:t>"about" because there are certain circumstances where two jobs might be created, or no job might be created.</a:t>
            </a:r>
          </a:p>
          <a:p>
            <a:r>
              <a:rPr lang="en-US" dirty="0"/>
              <a:t>We attempt to make these rare, but do not completely prevent them. Therefore, jobs should be idempotent.</a:t>
            </a:r>
          </a:p>
          <a:p>
            <a:r>
              <a:rPr lang="en-US" dirty="0"/>
              <a:t>If </a:t>
            </a:r>
            <a:r>
              <a:rPr lang="en-US" dirty="0" err="1"/>
              <a:t>startingDeadlineSeconds</a:t>
            </a:r>
            <a:r>
              <a:rPr lang="en-US" dirty="0"/>
              <a:t> is set to a large value or left unset (the default) and if </a:t>
            </a:r>
            <a:r>
              <a:rPr lang="en-US" dirty="0" err="1"/>
              <a:t>concurrencyPolicy</a:t>
            </a:r>
            <a:r>
              <a:rPr lang="en-US" dirty="0"/>
              <a:t> is set to Allow, the jobs will always run at least once.</a:t>
            </a:r>
          </a:p>
        </p:txBody>
      </p:sp>
    </p:spTree>
    <p:extLst>
      <p:ext uri="{BB962C8B-B14F-4D97-AF65-F5344CB8AC3E}">
        <p14:creationId xmlns:p14="http://schemas.microsoft.com/office/powerpoint/2010/main" val="3706929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873A-CBDB-4A80-B59C-30177D6ECAF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3605F547-C9CA-423F-BEB2-62F43ECEAA49}"/>
              </a:ext>
            </a:extLst>
          </p:cNvPr>
          <p:cNvSpPr>
            <a:spLocks noGrp="1"/>
          </p:cNvSpPr>
          <p:nvPr>
            <p:ph idx="1"/>
          </p:nvPr>
        </p:nvSpPr>
        <p:spPr/>
        <p:txBody>
          <a:bodyPr>
            <a:normAutofit fontScale="92500" lnSpcReduction="20000"/>
          </a:bodyPr>
          <a:lstStyle/>
          <a:p>
            <a:pPr marL="342900" indent="-342900" algn="l" rtl="0" fontAlgn="base">
              <a:buFont typeface="+mj-lt"/>
              <a:buAutoNum type="arabicPeriod"/>
            </a:pPr>
            <a:r>
              <a:rPr lang="en-US" sz="3600" b="0" i="0">
                <a:solidFill>
                  <a:srgbClr val="000000"/>
                </a:solidFill>
                <a:effectLst/>
              </a:rPr>
              <a:t>Kubernetes Objects for Developers (Mark)</a:t>
            </a:r>
          </a:p>
          <a:p>
            <a:pPr marL="342900" indent="-342900" algn="l" rtl="0" fontAlgn="base">
              <a:buFont typeface="+mj-lt"/>
              <a:buAutoNum type="arabicPeriod"/>
            </a:pPr>
            <a:r>
              <a:rPr lang="en-US" sz="3600">
                <a:solidFill>
                  <a:srgbClr val="000000"/>
                </a:solidFill>
              </a:rPr>
              <a:t>Core Concepts</a:t>
            </a:r>
          </a:p>
          <a:p>
            <a:pPr marL="800100" lvl="1" indent="-342900" fontAlgn="base">
              <a:buFont typeface="+mj-lt"/>
              <a:buAutoNum type="arabicPeriod"/>
            </a:pPr>
            <a:r>
              <a:rPr lang="en-US" sz="3200">
                <a:solidFill>
                  <a:srgbClr val="000000"/>
                </a:solidFill>
              </a:rPr>
              <a:t>Kubernetes Architecture (Eldon)</a:t>
            </a:r>
          </a:p>
          <a:p>
            <a:pPr marL="800100" lvl="1" indent="-342900" fontAlgn="base">
              <a:buFont typeface="+mj-lt"/>
              <a:buAutoNum type="arabicPeriod"/>
            </a:pPr>
            <a:r>
              <a:rPr lang="en-US" sz="3200" b="0" i="0">
                <a:solidFill>
                  <a:srgbClr val="000000"/>
                </a:solidFill>
                <a:effectLst/>
              </a:rPr>
              <a:t>Pods (Eldon)</a:t>
            </a:r>
          </a:p>
          <a:p>
            <a:pPr marL="800100" lvl="1" indent="-342900" fontAlgn="base">
              <a:buFont typeface="+mj-lt"/>
              <a:buAutoNum type="arabicPeriod"/>
            </a:pPr>
            <a:r>
              <a:rPr lang="en-US" sz="3200">
                <a:solidFill>
                  <a:srgbClr val="000000"/>
                </a:solidFill>
              </a:rPr>
              <a:t>Labels, Selectors &amp; Annotations (Eldon)</a:t>
            </a:r>
          </a:p>
          <a:p>
            <a:pPr marL="800100" lvl="1" indent="-342900" fontAlgn="base">
              <a:buFont typeface="+mj-lt"/>
              <a:buAutoNum type="arabicPeriod"/>
            </a:pPr>
            <a:r>
              <a:rPr lang="en-US" sz="3200" err="1">
                <a:solidFill>
                  <a:srgbClr val="000000"/>
                </a:solidFill>
              </a:rPr>
              <a:t>ReplicaSets</a:t>
            </a:r>
            <a:r>
              <a:rPr lang="en-US" sz="3200">
                <a:solidFill>
                  <a:srgbClr val="000000"/>
                </a:solidFill>
              </a:rPr>
              <a:t> (Mike)</a:t>
            </a:r>
          </a:p>
          <a:p>
            <a:pPr marL="342900" indent="-342900" fontAlgn="base">
              <a:buFont typeface="+mj-lt"/>
              <a:buAutoNum type="arabicPeriod"/>
            </a:pPr>
            <a:r>
              <a:rPr lang="en-US" sz="3600" b="0" i="0">
                <a:solidFill>
                  <a:srgbClr val="000000"/>
                </a:solidFill>
                <a:effectLst/>
              </a:rPr>
              <a:t>Pod Design</a:t>
            </a:r>
          </a:p>
          <a:p>
            <a:pPr marL="800100" lvl="1" indent="-342900" fontAlgn="base">
              <a:buFont typeface="+mj-lt"/>
              <a:buAutoNum type="arabicPeriod"/>
            </a:pPr>
            <a:r>
              <a:rPr lang="en-US" sz="3200">
                <a:solidFill>
                  <a:srgbClr val="000000"/>
                </a:solidFill>
              </a:rPr>
              <a:t>Deployments (Mike)</a:t>
            </a:r>
            <a:endParaRPr lang="en-US" sz="3200" b="0" i="0">
              <a:solidFill>
                <a:srgbClr val="000000"/>
              </a:solidFill>
              <a:effectLst/>
            </a:endParaRPr>
          </a:p>
          <a:p>
            <a:pPr marL="0" indent="0">
              <a:buNone/>
            </a:pPr>
            <a:endParaRPr lang="en-US"/>
          </a:p>
        </p:txBody>
      </p:sp>
    </p:spTree>
    <p:extLst>
      <p:ext uri="{BB962C8B-B14F-4D97-AF65-F5344CB8AC3E}">
        <p14:creationId xmlns:p14="http://schemas.microsoft.com/office/powerpoint/2010/main" val="129787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CBB4-15A5-43DF-A00A-4D6DD80A1D71}"/>
              </a:ext>
            </a:extLst>
          </p:cNvPr>
          <p:cNvSpPr>
            <a:spLocks noGrp="1"/>
          </p:cNvSpPr>
          <p:nvPr>
            <p:ph type="title"/>
          </p:nvPr>
        </p:nvSpPr>
        <p:spPr/>
        <p:txBody>
          <a:bodyPr>
            <a:normAutofit/>
          </a:bodyPr>
          <a:lstStyle/>
          <a:p>
            <a:r>
              <a:rPr lang="en-US"/>
              <a:t>#Learnitall Team</a:t>
            </a:r>
          </a:p>
        </p:txBody>
      </p:sp>
      <p:pic>
        <p:nvPicPr>
          <p:cNvPr id="1026" name="Picture 2" descr="A picture containing person, person, outdoor, tree&#10;&#10;Description automatically generated">
            <a:extLst>
              <a:ext uri="{FF2B5EF4-FFF2-40B4-BE49-F238E27FC236}">
                <a16:creationId xmlns:a16="http://schemas.microsoft.com/office/drawing/2014/main" id="{647243B9-3C09-4148-9746-EC6F612A6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02" y="1902291"/>
            <a:ext cx="1459773" cy="145977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50" name="Picture 2" descr="A person smiling for the camera&#10;&#10;Description automatically generated with medium confidence">
            <a:extLst>
              <a:ext uri="{FF2B5EF4-FFF2-40B4-BE49-F238E27FC236}">
                <a16:creationId xmlns:a16="http://schemas.microsoft.com/office/drawing/2014/main" id="{CDF2D62A-7CFD-4D56-9691-E118F03B0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202" y="1900875"/>
            <a:ext cx="1459773" cy="145977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074" name="Picture 2" descr="A person wearing glasses&#10;&#10;Description automatically generated with medium confidence">
            <a:extLst>
              <a:ext uri="{FF2B5EF4-FFF2-40B4-BE49-F238E27FC236}">
                <a16:creationId xmlns:a16="http://schemas.microsoft.com/office/drawing/2014/main" id="{A1A793F2-05DB-436A-A218-18725D515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552" y="1833635"/>
            <a:ext cx="1459773" cy="145977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098" name="Picture 2" descr="A person with a beard and glasses&#10;&#10;Description automatically generated with medium confidence">
            <a:extLst>
              <a:ext uri="{FF2B5EF4-FFF2-40B4-BE49-F238E27FC236}">
                <a16:creationId xmlns:a16="http://schemas.microsoft.com/office/drawing/2014/main" id="{87DAD689-8623-4DEB-AFD0-AA742A6C1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0796" y="1830320"/>
            <a:ext cx="1459773" cy="145977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smiling for the picture&#10;&#10;Description automatically generated with medium confidence">
            <a:extLst>
              <a:ext uri="{FF2B5EF4-FFF2-40B4-BE49-F238E27FC236}">
                <a16:creationId xmlns:a16="http://schemas.microsoft.com/office/drawing/2014/main" id="{C832EFE0-BAE6-4174-BC3D-10566D6BC9BC}"/>
              </a:ext>
            </a:extLst>
          </p:cNvPr>
          <p:cNvPicPr>
            <a:picLocks noChangeAspect="1"/>
          </p:cNvPicPr>
          <p:nvPr/>
        </p:nvPicPr>
        <p:blipFill rotWithShape="1">
          <a:blip r:embed="rId6"/>
          <a:srcRect t="3340" b="11913"/>
          <a:stretch/>
        </p:blipFill>
        <p:spPr>
          <a:xfrm>
            <a:off x="10033363" y="4275104"/>
            <a:ext cx="1321095" cy="145977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8F134759-6607-4105-A2A0-8332C1FC68D0}"/>
              </a:ext>
            </a:extLst>
          </p:cNvPr>
          <p:cNvSpPr txBox="1"/>
          <p:nvPr/>
        </p:nvSpPr>
        <p:spPr>
          <a:xfrm>
            <a:off x="841276" y="3390251"/>
            <a:ext cx="2090292" cy="646331"/>
          </a:xfrm>
          <a:prstGeom prst="rect">
            <a:avLst/>
          </a:prstGeom>
          <a:noFill/>
        </p:spPr>
        <p:txBody>
          <a:bodyPr wrap="square" lIns="91440" tIns="45720" rIns="91440" bIns="45720" anchor="t">
            <a:spAutoFit/>
          </a:bodyPr>
          <a:lstStyle/>
          <a:p>
            <a:pPr algn="ctr"/>
            <a:r>
              <a:rPr lang="en-US"/>
              <a:t>Mark </a:t>
            </a:r>
            <a:r>
              <a:rPr lang="en-US" err="1"/>
              <a:t>Kizhnerman</a:t>
            </a:r>
            <a:r>
              <a:rPr lang="en-US"/>
              <a:t> </a:t>
            </a:r>
          </a:p>
          <a:p>
            <a:pPr algn="ctr"/>
            <a:r>
              <a:rPr lang="en-US"/>
              <a:t>Customer Engineer</a:t>
            </a:r>
          </a:p>
        </p:txBody>
      </p:sp>
      <p:sp>
        <p:nvSpPr>
          <p:cNvPr id="6" name="TextBox 5">
            <a:extLst>
              <a:ext uri="{FF2B5EF4-FFF2-40B4-BE49-F238E27FC236}">
                <a16:creationId xmlns:a16="http://schemas.microsoft.com/office/drawing/2014/main" id="{9DB8D2B6-D003-4886-B195-93A892AC129F}"/>
              </a:ext>
            </a:extLst>
          </p:cNvPr>
          <p:cNvSpPr txBox="1"/>
          <p:nvPr/>
        </p:nvSpPr>
        <p:spPr>
          <a:xfrm>
            <a:off x="2905335" y="3403366"/>
            <a:ext cx="1879505" cy="646331"/>
          </a:xfrm>
          <a:prstGeom prst="rect">
            <a:avLst/>
          </a:prstGeom>
          <a:noFill/>
        </p:spPr>
        <p:txBody>
          <a:bodyPr wrap="square">
            <a:spAutoFit/>
          </a:bodyPr>
          <a:lstStyle/>
          <a:p>
            <a:pPr algn="ctr"/>
            <a:r>
              <a:rPr lang="en-US"/>
              <a:t>Eldon Gormsen</a:t>
            </a:r>
          </a:p>
          <a:p>
            <a:pPr algn="ctr"/>
            <a:r>
              <a:rPr lang="en-US"/>
              <a:t>Cloud Solution Architect</a:t>
            </a:r>
          </a:p>
        </p:txBody>
      </p:sp>
      <p:sp>
        <p:nvSpPr>
          <p:cNvPr id="9" name="TextBox 8">
            <a:extLst>
              <a:ext uri="{FF2B5EF4-FFF2-40B4-BE49-F238E27FC236}">
                <a16:creationId xmlns:a16="http://schemas.microsoft.com/office/drawing/2014/main" id="{AB6FFB1D-F70A-44D9-B1CC-36424787781D}"/>
              </a:ext>
            </a:extLst>
          </p:cNvPr>
          <p:cNvSpPr txBox="1"/>
          <p:nvPr/>
        </p:nvSpPr>
        <p:spPr>
          <a:xfrm>
            <a:off x="7166839" y="3371316"/>
            <a:ext cx="1879505" cy="646331"/>
          </a:xfrm>
          <a:prstGeom prst="rect">
            <a:avLst/>
          </a:prstGeom>
          <a:noFill/>
        </p:spPr>
        <p:txBody>
          <a:bodyPr wrap="square">
            <a:spAutoFit/>
          </a:bodyPr>
          <a:lstStyle/>
          <a:p>
            <a:pPr algn="ctr"/>
            <a:r>
              <a:rPr lang="en-US"/>
              <a:t>Mike Lapierre</a:t>
            </a:r>
          </a:p>
          <a:p>
            <a:pPr algn="ctr"/>
            <a:r>
              <a:rPr lang="en-US"/>
              <a:t>Cloud Solution Architect</a:t>
            </a:r>
          </a:p>
        </p:txBody>
      </p:sp>
      <p:sp>
        <p:nvSpPr>
          <p:cNvPr id="10" name="TextBox 9">
            <a:extLst>
              <a:ext uri="{FF2B5EF4-FFF2-40B4-BE49-F238E27FC236}">
                <a16:creationId xmlns:a16="http://schemas.microsoft.com/office/drawing/2014/main" id="{D86D65A1-C3C4-4ED9-9D80-1F026C337F3E}"/>
              </a:ext>
            </a:extLst>
          </p:cNvPr>
          <p:cNvSpPr txBox="1"/>
          <p:nvPr/>
        </p:nvSpPr>
        <p:spPr>
          <a:xfrm>
            <a:off x="9754157" y="5832376"/>
            <a:ext cx="1879505" cy="646331"/>
          </a:xfrm>
          <a:prstGeom prst="rect">
            <a:avLst/>
          </a:prstGeom>
          <a:noFill/>
        </p:spPr>
        <p:txBody>
          <a:bodyPr wrap="square">
            <a:spAutoFit/>
          </a:bodyPr>
          <a:lstStyle/>
          <a:p>
            <a:pPr algn="ctr"/>
            <a:r>
              <a:rPr lang="en-US"/>
              <a:t>Randy Patterson </a:t>
            </a:r>
          </a:p>
          <a:p>
            <a:pPr algn="ctr"/>
            <a:r>
              <a:rPr lang="en-US"/>
              <a:t>Cloud Solution Architect</a:t>
            </a:r>
          </a:p>
        </p:txBody>
      </p:sp>
      <p:sp>
        <p:nvSpPr>
          <p:cNvPr id="13" name="TextBox 12">
            <a:extLst>
              <a:ext uri="{FF2B5EF4-FFF2-40B4-BE49-F238E27FC236}">
                <a16:creationId xmlns:a16="http://schemas.microsoft.com/office/drawing/2014/main" id="{6C4AC9F2-DD72-4E44-96B0-260A941350FB}"/>
              </a:ext>
            </a:extLst>
          </p:cNvPr>
          <p:cNvSpPr txBox="1"/>
          <p:nvPr/>
        </p:nvSpPr>
        <p:spPr>
          <a:xfrm>
            <a:off x="9459169" y="3391642"/>
            <a:ext cx="1523026" cy="646331"/>
          </a:xfrm>
          <a:prstGeom prst="rect">
            <a:avLst/>
          </a:prstGeom>
          <a:noFill/>
        </p:spPr>
        <p:txBody>
          <a:bodyPr wrap="square">
            <a:spAutoFit/>
          </a:bodyPr>
          <a:lstStyle/>
          <a:p>
            <a:pPr algn="ctr"/>
            <a:r>
              <a:rPr lang="en-US"/>
              <a:t>Tim Oleson</a:t>
            </a:r>
          </a:p>
          <a:p>
            <a:pPr algn="ctr"/>
            <a:r>
              <a:rPr lang="en-US"/>
              <a:t>Customer Engineer</a:t>
            </a:r>
          </a:p>
        </p:txBody>
      </p:sp>
      <p:pic>
        <p:nvPicPr>
          <p:cNvPr id="21" name="Picture 20" descr="A person wearing glasses&#10;&#10;Description automatically generated with low confidence">
            <a:extLst>
              <a:ext uri="{FF2B5EF4-FFF2-40B4-BE49-F238E27FC236}">
                <a16:creationId xmlns:a16="http://schemas.microsoft.com/office/drawing/2014/main" id="{18CA5062-080E-4768-818C-273011AFB2D2}"/>
              </a:ext>
            </a:extLst>
          </p:cNvPr>
          <p:cNvPicPr>
            <a:picLocks noChangeAspect="1"/>
          </p:cNvPicPr>
          <p:nvPr/>
        </p:nvPicPr>
        <p:blipFill rotWithShape="1">
          <a:blip r:embed="rId7"/>
          <a:srcRect b="13749"/>
          <a:stretch/>
        </p:blipFill>
        <p:spPr>
          <a:xfrm>
            <a:off x="1018743" y="4391710"/>
            <a:ext cx="1264557" cy="134316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3" name="TextBox 22">
            <a:extLst>
              <a:ext uri="{FF2B5EF4-FFF2-40B4-BE49-F238E27FC236}">
                <a16:creationId xmlns:a16="http://schemas.microsoft.com/office/drawing/2014/main" id="{B089CFB4-2D49-4F16-B3E0-C0B268B3E029}"/>
              </a:ext>
            </a:extLst>
          </p:cNvPr>
          <p:cNvSpPr txBox="1"/>
          <p:nvPr/>
        </p:nvSpPr>
        <p:spPr>
          <a:xfrm>
            <a:off x="889508" y="5806856"/>
            <a:ext cx="1523026" cy="923330"/>
          </a:xfrm>
          <a:prstGeom prst="rect">
            <a:avLst/>
          </a:prstGeom>
          <a:noFill/>
        </p:spPr>
        <p:txBody>
          <a:bodyPr wrap="square">
            <a:spAutoFit/>
          </a:bodyPr>
          <a:lstStyle/>
          <a:p>
            <a:pPr algn="ctr"/>
            <a:r>
              <a:rPr lang="en-US"/>
              <a:t>Dave Lipien</a:t>
            </a:r>
          </a:p>
          <a:p>
            <a:pPr algn="ctr"/>
            <a:r>
              <a:rPr lang="en-US"/>
              <a:t>Director CSU – HLS</a:t>
            </a:r>
          </a:p>
          <a:p>
            <a:pPr algn="ctr"/>
            <a:r>
              <a:rPr lang="en-US"/>
              <a:t>#learnitall leader </a:t>
            </a:r>
          </a:p>
        </p:txBody>
      </p:sp>
      <p:sp>
        <p:nvSpPr>
          <p:cNvPr id="24" name="TextBox 23">
            <a:extLst>
              <a:ext uri="{FF2B5EF4-FFF2-40B4-BE49-F238E27FC236}">
                <a16:creationId xmlns:a16="http://schemas.microsoft.com/office/drawing/2014/main" id="{4A8DB388-7690-4F96-B72F-181317B6C523}"/>
              </a:ext>
            </a:extLst>
          </p:cNvPr>
          <p:cNvSpPr txBox="1"/>
          <p:nvPr/>
        </p:nvSpPr>
        <p:spPr>
          <a:xfrm>
            <a:off x="4772311" y="4413632"/>
            <a:ext cx="1879505" cy="1862048"/>
          </a:xfrm>
          <a:prstGeom prst="rect">
            <a:avLst/>
          </a:prstGeom>
          <a:noFill/>
        </p:spPr>
        <p:txBody>
          <a:bodyPr wrap="square">
            <a:spAutoFit/>
          </a:bodyPr>
          <a:lstStyle/>
          <a:p>
            <a:pPr algn="ctr"/>
            <a:r>
              <a:rPr lang="en-US" sz="11500" b="1"/>
              <a:t>YOU</a:t>
            </a:r>
          </a:p>
        </p:txBody>
      </p:sp>
      <p:cxnSp>
        <p:nvCxnSpPr>
          <p:cNvPr id="26" name="Connector: Curved 25">
            <a:extLst>
              <a:ext uri="{FF2B5EF4-FFF2-40B4-BE49-F238E27FC236}">
                <a16:creationId xmlns:a16="http://schemas.microsoft.com/office/drawing/2014/main" id="{E1835CC5-1B12-45A1-B621-B103CA7243E9}"/>
              </a:ext>
            </a:extLst>
          </p:cNvPr>
          <p:cNvCxnSpPr>
            <a:stCxn id="1026" idx="6"/>
            <a:endCxn id="24" idx="1"/>
          </p:cNvCxnSpPr>
          <p:nvPr/>
        </p:nvCxnSpPr>
        <p:spPr>
          <a:xfrm>
            <a:off x="2662875" y="2632178"/>
            <a:ext cx="2109436" cy="2712478"/>
          </a:xfrm>
          <a:prstGeom prst="curvedConnector3">
            <a:avLst>
              <a:gd name="adj1" fmla="val 1160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11D93C1E-C86C-49FB-BD72-E8D37783B9F9}"/>
              </a:ext>
            </a:extLst>
          </p:cNvPr>
          <p:cNvCxnSpPr>
            <a:cxnSpLocks/>
            <a:stCxn id="2050" idx="6"/>
            <a:endCxn id="24" idx="0"/>
          </p:cNvCxnSpPr>
          <p:nvPr/>
        </p:nvCxnSpPr>
        <p:spPr>
          <a:xfrm>
            <a:off x="4574975" y="2630762"/>
            <a:ext cx="1137089" cy="1782870"/>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5375FBA-8F7D-4BD7-B0B2-BA1903456FD7}"/>
              </a:ext>
            </a:extLst>
          </p:cNvPr>
          <p:cNvCxnSpPr>
            <a:cxnSpLocks/>
            <a:stCxn id="21" idx="6"/>
            <a:endCxn id="24" idx="2"/>
          </p:cNvCxnSpPr>
          <p:nvPr/>
        </p:nvCxnSpPr>
        <p:spPr>
          <a:xfrm>
            <a:off x="2283300" y="5063294"/>
            <a:ext cx="3428764" cy="1212386"/>
          </a:xfrm>
          <a:prstGeom prst="curvedConnector4">
            <a:avLst>
              <a:gd name="adj1" fmla="val 36296"/>
              <a:gd name="adj2" fmla="val 11885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0FB98804-07AD-49D7-B243-B5513F7F05FD}"/>
              </a:ext>
            </a:extLst>
          </p:cNvPr>
          <p:cNvCxnSpPr>
            <a:cxnSpLocks/>
            <a:stCxn id="3074" idx="2"/>
          </p:cNvCxnSpPr>
          <p:nvPr/>
        </p:nvCxnSpPr>
        <p:spPr>
          <a:xfrm rot="10800000" flipV="1">
            <a:off x="5973332" y="2563522"/>
            <a:ext cx="1389221" cy="1850110"/>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397AEC22-BF18-4345-AB71-CAF1186E0EF6}"/>
              </a:ext>
            </a:extLst>
          </p:cNvPr>
          <p:cNvCxnSpPr>
            <a:cxnSpLocks/>
            <a:stCxn id="4098" idx="2"/>
            <a:endCxn id="24" idx="3"/>
          </p:cNvCxnSpPr>
          <p:nvPr/>
        </p:nvCxnSpPr>
        <p:spPr>
          <a:xfrm rot="10800000" flipV="1">
            <a:off x="6651816" y="2560206"/>
            <a:ext cx="2838980" cy="2784449"/>
          </a:xfrm>
          <a:prstGeom prst="curvedConnector3">
            <a:avLst>
              <a:gd name="adj1" fmla="val 1871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71B8CF73-56AA-40A9-8D1E-0018332C8BF9}"/>
              </a:ext>
            </a:extLst>
          </p:cNvPr>
          <p:cNvCxnSpPr>
            <a:cxnSpLocks/>
            <a:stCxn id="4" idx="2"/>
            <a:endCxn id="24" idx="2"/>
          </p:cNvCxnSpPr>
          <p:nvPr/>
        </p:nvCxnSpPr>
        <p:spPr>
          <a:xfrm rot="10800000" flipV="1">
            <a:off x="5712065" y="5004990"/>
            <a:ext cx="4321299" cy="1270689"/>
          </a:xfrm>
          <a:prstGeom prst="curvedConnector4">
            <a:avLst>
              <a:gd name="adj1" fmla="val 39126"/>
              <a:gd name="adj2" fmla="val 11799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57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JOBs</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Creates one or more Pods and will continue to </a:t>
            </a:r>
            <a:r>
              <a:rPr lang="en-US" b="1" dirty="0"/>
              <a:t>retry</a:t>
            </a:r>
            <a:r>
              <a:rPr lang="en-US" dirty="0"/>
              <a:t> execution on the Pods until a </a:t>
            </a:r>
            <a:r>
              <a:rPr lang="en-US" b="1" dirty="0"/>
              <a:t>specified number </a:t>
            </a:r>
            <a:r>
              <a:rPr lang="en-US" dirty="0"/>
              <a:t>of them </a:t>
            </a:r>
            <a:r>
              <a:rPr lang="en-US" b="1" dirty="0"/>
              <a:t>successfully terminate</a:t>
            </a:r>
          </a:p>
          <a:p>
            <a:r>
              <a:rPr lang="en-US" dirty="0"/>
              <a:t>Job tracks </a:t>
            </a:r>
            <a:r>
              <a:rPr lang="en-US" b="1" dirty="0"/>
              <a:t>successful completions</a:t>
            </a:r>
          </a:p>
          <a:p>
            <a:r>
              <a:rPr lang="en-US" dirty="0"/>
              <a:t>After the </a:t>
            </a:r>
            <a:r>
              <a:rPr lang="en-US" b="1" dirty="0"/>
              <a:t>specified number </a:t>
            </a:r>
            <a:r>
              <a:rPr lang="en-US" dirty="0"/>
              <a:t>of </a:t>
            </a:r>
            <a:r>
              <a:rPr lang="en-US" b="1" dirty="0"/>
              <a:t>successful completions </a:t>
            </a:r>
            <a:r>
              <a:rPr lang="en-US" dirty="0"/>
              <a:t>are reached, the task (</a:t>
            </a:r>
            <a:r>
              <a:rPr lang="en-US" dirty="0" err="1"/>
              <a:t>i.e</a:t>
            </a:r>
            <a:r>
              <a:rPr lang="en-US" dirty="0"/>
              <a:t> job) is </a:t>
            </a:r>
            <a:r>
              <a:rPr lang="en-US" b="1" dirty="0"/>
              <a:t>complete</a:t>
            </a:r>
          </a:p>
          <a:p>
            <a:r>
              <a:rPr lang="en-US" b="1" dirty="0"/>
              <a:t>Deleting</a:t>
            </a:r>
            <a:r>
              <a:rPr lang="en-US" dirty="0"/>
              <a:t> a job will </a:t>
            </a:r>
            <a:r>
              <a:rPr lang="en-US" b="1" dirty="0"/>
              <a:t>clean up the Pods it created </a:t>
            </a:r>
          </a:p>
          <a:p>
            <a:r>
              <a:rPr lang="en-US" b="1" dirty="0"/>
              <a:t>Suspending a job </a:t>
            </a:r>
            <a:r>
              <a:rPr lang="en-US" dirty="0"/>
              <a:t>will </a:t>
            </a:r>
            <a:r>
              <a:rPr lang="en-US" b="1" dirty="0"/>
              <a:t>delete</a:t>
            </a:r>
            <a:r>
              <a:rPr lang="en-US" dirty="0"/>
              <a:t> its </a:t>
            </a:r>
            <a:r>
              <a:rPr lang="en-US" b="1" dirty="0"/>
              <a:t>active Pods </a:t>
            </a:r>
            <a:r>
              <a:rPr lang="en-US" dirty="0"/>
              <a:t>until the job is resumed</a:t>
            </a:r>
          </a:p>
        </p:txBody>
      </p:sp>
    </p:spTree>
    <p:extLst>
      <p:ext uri="{BB962C8B-B14F-4D97-AF65-F5344CB8AC3E}">
        <p14:creationId xmlns:p14="http://schemas.microsoft.com/office/powerpoint/2010/main" val="375931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JOBs</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Create one job object in order to reliably run one Pod to completion</a:t>
            </a:r>
          </a:p>
          <a:p>
            <a:r>
              <a:rPr lang="en-US" dirty="0"/>
              <a:t>Job object will start a new Pod If the first Pod fails or is deleted</a:t>
            </a:r>
          </a:p>
          <a:p>
            <a:r>
              <a:rPr lang="en-US" dirty="0"/>
              <a:t>An example is a node hardware fails and a node reboots a job will start a new job on another available node.</a:t>
            </a:r>
          </a:p>
        </p:txBody>
      </p:sp>
    </p:spTree>
    <p:extLst>
      <p:ext uri="{BB962C8B-B14F-4D97-AF65-F5344CB8AC3E}">
        <p14:creationId xmlns:p14="http://schemas.microsoft.com/office/powerpoint/2010/main" val="15336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JOB Pod backoff failure policy</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There are situations where you want to fail a Job after some amount of retries due to a logical error in configuration </a:t>
            </a:r>
            <a:r>
              <a:rPr lang="en-US" dirty="0" err="1"/>
              <a:t>etc</a:t>
            </a:r>
            <a:endParaRPr lang="en-US" dirty="0"/>
          </a:p>
          <a:p>
            <a:r>
              <a:rPr lang="en-US" dirty="0"/>
              <a:t>Set .</a:t>
            </a:r>
            <a:r>
              <a:rPr lang="en-US" dirty="0" err="1"/>
              <a:t>spec.backoffLimit</a:t>
            </a:r>
            <a:r>
              <a:rPr lang="en-US" dirty="0"/>
              <a:t> to specify the number of retries before considering a Job as failed</a:t>
            </a:r>
          </a:p>
          <a:p>
            <a:r>
              <a:rPr lang="en-US" dirty="0"/>
              <a:t>back-off limit is set by default to 6</a:t>
            </a:r>
          </a:p>
          <a:p>
            <a:r>
              <a:rPr lang="en-US" dirty="0"/>
              <a:t>Failed Pods associated with the Job are recreated by the Job controller with an exponential back-off delay (10s, 20s, 40s ...) capped at six minutes</a:t>
            </a:r>
          </a:p>
          <a:p>
            <a:r>
              <a:rPr lang="en-US" dirty="0"/>
              <a:t>back-off count is reset when a Job's Pod is deleted or successful without any other Pods for the Job failing around that time</a:t>
            </a:r>
          </a:p>
          <a:p>
            <a:endParaRPr lang="en-US" dirty="0"/>
          </a:p>
        </p:txBody>
      </p:sp>
    </p:spTree>
    <p:extLst>
      <p:ext uri="{BB962C8B-B14F-4D97-AF65-F5344CB8AC3E}">
        <p14:creationId xmlns:p14="http://schemas.microsoft.com/office/powerpoint/2010/main" val="400684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Job termination and cleanup</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When a Job completes, no more Pods are created, but the Pods are not deleted either</a:t>
            </a:r>
          </a:p>
          <a:p>
            <a:r>
              <a:rPr lang="en-US" dirty="0"/>
              <a:t>Keeping them around allows you to still view the logs of completed pods to check for errors, warnings, or other diagnostic output</a:t>
            </a:r>
          </a:p>
          <a:p>
            <a:r>
              <a:rPr lang="en-US" dirty="0"/>
              <a:t> Job object also remains after it is completed so that you can view its status</a:t>
            </a:r>
          </a:p>
          <a:p>
            <a:r>
              <a:rPr lang="en-US" dirty="0"/>
              <a:t>It is up to the user to delete old jobs after noting their status</a:t>
            </a:r>
          </a:p>
          <a:p>
            <a:r>
              <a:rPr lang="en-US" dirty="0"/>
              <a:t>Delete the job with </a:t>
            </a:r>
            <a:r>
              <a:rPr lang="en-US" dirty="0" err="1"/>
              <a:t>kubectl</a:t>
            </a:r>
            <a:r>
              <a:rPr lang="en-US" dirty="0"/>
              <a:t> : </a:t>
            </a:r>
          </a:p>
          <a:p>
            <a:pPr lvl="1"/>
            <a:r>
              <a:rPr lang="en-US" dirty="0" err="1"/>
              <a:t>kubectl</a:t>
            </a:r>
            <a:r>
              <a:rPr lang="en-US" dirty="0"/>
              <a:t> delete jobs/pi or </a:t>
            </a:r>
            <a:r>
              <a:rPr lang="en-US" dirty="0" err="1"/>
              <a:t>kubectl</a:t>
            </a:r>
            <a:r>
              <a:rPr lang="en-US" dirty="0"/>
              <a:t> delete -f ./</a:t>
            </a:r>
            <a:r>
              <a:rPr lang="en-US" dirty="0" err="1"/>
              <a:t>job.yaml</a:t>
            </a:r>
            <a:r>
              <a:rPr lang="en-US" dirty="0"/>
              <a:t>)</a:t>
            </a:r>
          </a:p>
          <a:p>
            <a:pPr lvl="1"/>
            <a:r>
              <a:rPr lang="en-US" dirty="0"/>
              <a:t>When you delete the job using </a:t>
            </a:r>
            <a:r>
              <a:rPr lang="en-US" dirty="0" err="1"/>
              <a:t>kubectl</a:t>
            </a:r>
            <a:r>
              <a:rPr lang="en-US" dirty="0"/>
              <a:t>, all the pods it created are deleted too</a:t>
            </a:r>
          </a:p>
          <a:p>
            <a:endParaRPr lang="en-US" dirty="0"/>
          </a:p>
        </p:txBody>
      </p:sp>
    </p:spTree>
    <p:extLst>
      <p:ext uri="{BB962C8B-B14F-4D97-AF65-F5344CB8AC3E}">
        <p14:creationId xmlns:p14="http://schemas.microsoft.com/office/powerpoint/2010/main" val="274340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Clean up finished jobs automatically</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5525279" cy="4655976"/>
          </a:xfrm>
        </p:spPr>
        <p:txBody>
          <a:bodyPr>
            <a:noAutofit/>
          </a:bodyPr>
          <a:lstStyle/>
          <a:p>
            <a:r>
              <a:rPr lang="en-US" dirty="0"/>
              <a:t>TTL mechanism for finished Jobs</a:t>
            </a:r>
          </a:p>
          <a:p>
            <a:r>
              <a:rPr lang="en-US" dirty="0"/>
              <a:t>Another way to clean up finished Jobs (either Complete or Failed) automatically is to use a TTL mechanism provided by a TTL controller for finished resources, by specifying the .</a:t>
            </a:r>
            <a:r>
              <a:rPr lang="en-US" dirty="0" err="1"/>
              <a:t>spec.ttlSecondsAfterFinished</a:t>
            </a:r>
            <a:r>
              <a:rPr lang="en-US" dirty="0"/>
              <a:t> field of the Job</a:t>
            </a:r>
          </a:p>
          <a:p>
            <a:r>
              <a:rPr lang="en-US" dirty="0"/>
              <a:t>TTL controller cleans up the Job, it will delete the Job </a:t>
            </a:r>
            <a:r>
              <a:rPr lang="en-US" dirty="0" err="1"/>
              <a:t>cascadingly</a:t>
            </a:r>
            <a:endParaRPr lang="en-US" dirty="0"/>
          </a:p>
          <a:p>
            <a:endParaRPr lang="en-US" dirty="0"/>
          </a:p>
        </p:txBody>
      </p:sp>
      <p:sp>
        <p:nvSpPr>
          <p:cNvPr id="5" name="TextBox 4">
            <a:extLst>
              <a:ext uri="{FF2B5EF4-FFF2-40B4-BE49-F238E27FC236}">
                <a16:creationId xmlns:a16="http://schemas.microsoft.com/office/drawing/2014/main" id="{32397363-1821-41F9-B881-0C23258BA567}"/>
              </a:ext>
            </a:extLst>
          </p:cNvPr>
          <p:cNvSpPr txBox="1"/>
          <p:nvPr/>
        </p:nvSpPr>
        <p:spPr>
          <a:xfrm>
            <a:off x="6938010" y="2121071"/>
            <a:ext cx="6766560" cy="4093428"/>
          </a:xfrm>
          <a:prstGeom prst="rect">
            <a:avLst/>
          </a:prstGeom>
          <a:noFill/>
        </p:spPr>
        <p:txBody>
          <a:bodyPr wrap="square">
            <a:spAutoFit/>
          </a:bodyPr>
          <a:lstStyle/>
          <a:p>
            <a:r>
              <a:rPr lang="en-US" sz="2000" dirty="0" err="1"/>
              <a:t>apiVersion</a:t>
            </a:r>
            <a:r>
              <a:rPr lang="en-US" sz="2000" dirty="0"/>
              <a:t>: batch/v1</a:t>
            </a:r>
          </a:p>
          <a:p>
            <a:r>
              <a:rPr lang="en-US" sz="2000" dirty="0"/>
              <a:t>kind: Job</a:t>
            </a:r>
          </a:p>
          <a:p>
            <a:r>
              <a:rPr lang="en-US" sz="2000" dirty="0"/>
              <a:t>metadata:</a:t>
            </a:r>
          </a:p>
          <a:p>
            <a:r>
              <a:rPr lang="en-US" sz="2000" dirty="0"/>
              <a:t>  name: pi-with-</a:t>
            </a:r>
            <a:r>
              <a:rPr lang="en-US" sz="2000" dirty="0" err="1"/>
              <a:t>ttl</a:t>
            </a:r>
            <a:endParaRPr lang="en-US" sz="2000" dirty="0"/>
          </a:p>
          <a:p>
            <a:r>
              <a:rPr lang="en-US" sz="2000" dirty="0"/>
              <a:t>spec:</a:t>
            </a:r>
          </a:p>
          <a:p>
            <a:r>
              <a:rPr lang="en-US" sz="2000" dirty="0"/>
              <a:t>  </a:t>
            </a:r>
            <a:r>
              <a:rPr lang="en-US" sz="2000" dirty="0" err="1">
                <a:solidFill>
                  <a:srgbClr val="FF0000"/>
                </a:solidFill>
              </a:rPr>
              <a:t>ttlSecondsAfterFinished</a:t>
            </a:r>
            <a:r>
              <a:rPr lang="en-US" sz="2000" dirty="0"/>
              <a:t>: </a:t>
            </a:r>
            <a:r>
              <a:rPr lang="en-US" sz="2000" dirty="0">
                <a:solidFill>
                  <a:srgbClr val="D83B01"/>
                </a:solidFill>
              </a:rPr>
              <a:t>100</a:t>
            </a:r>
          </a:p>
          <a:p>
            <a:r>
              <a:rPr lang="en-US" sz="2000" dirty="0"/>
              <a:t>  template:</a:t>
            </a:r>
          </a:p>
          <a:p>
            <a:r>
              <a:rPr lang="en-US" sz="2000" dirty="0"/>
              <a:t>    spec:</a:t>
            </a:r>
          </a:p>
          <a:p>
            <a:r>
              <a:rPr lang="en-US" sz="2000" dirty="0"/>
              <a:t>      containers:</a:t>
            </a:r>
          </a:p>
          <a:p>
            <a:r>
              <a:rPr lang="en-US" sz="2000" dirty="0"/>
              <a:t>      - name: pi</a:t>
            </a:r>
          </a:p>
          <a:p>
            <a:r>
              <a:rPr lang="en-US" sz="2000" dirty="0"/>
              <a:t>        image: </a:t>
            </a:r>
            <a:r>
              <a:rPr lang="en-US" sz="2000" dirty="0" err="1"/>
              <a:t>perl</a:t>
            </a:r>
            <a:endParaRPr lang="en-US" sz="2000" dirty="0"/>
          </a:p>
          <a:p>
            <a:r>
              <a:rPr lang="en-US" sz="2000" dirty="0"/>
              <a:t>        command: ["</a:t>
            </a:r>
            <a:r>
              <a:rPr lang="en-US" sz="2000" dirty="0" err="1"/>
              <a:t>perl</a:t>
            </a:r>
            <a:r>
              <a:rPr lang="en-US" sz="2000" dirty="0"/>
              <a:t>",  "-</a:t>
            </a:r>
            <a:r>
              <a:rPr lang="en-US" sz="2000" dirty="0" err="1"/>
              <a:t>Mbignum</a:t>
            </a:r>
            <a:r>
              <a:rPr lang="en-US" sz="2000" dirty="0"/>
              <a:t>=bpi", "-</a:t>
            </a:r>
            <a:r>
              <a:rPr lang="en-US" sz="2000" dirty="0" err="1"/>
              <a:t>wle</a:t>
            </a:r>
            <a:r>
              <a:rPr lang="en-US" sz="2000" dirty="0"/>
              <a:t>", "print bpi(2000)"]</a:t>
            </a:r>
          </a:p>
          <a:p>
            <a:r>
              <a:rPr lang="en-US" sz="2000" dirty="0"/>
              <a:t>      </a:t>
            </a:r>
            <a:r>
              <a:rPr lang="en-US" sz="2000" dirty="0" err="1"/>
              <a:t>restartPolicy</a:t>
            </a:r>
            <a:r>
              <a:rPr lang="en-US" sz="2000" dirty="0"/>
              <a:t>: Never</a:t>
            </a:r>
          </a:p>
        </p:txBody>
      </p:sp>
    </p:spTree>
    <p:extLst>
      <p:ext uri="{BB962C8B-B14F-4D97-AF65-F5344CB8AC3E}">
        <p14:creationId xmlns:p14="http://schemas.microsoft.com/office/powerpoint/2010/main" val="223622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13FE-848C-487C-96AC-E43CF12DAF87}"/>
              </a:ext>
            </a:extLst>
          </p:cNvPr>
          <p:cNvSpPr>
            <a:spLocks noGrp="1"/>
          </p:cNvSpPr>
          <p:nvPr>
            <p:ph type="title"/>
          </p:nvPr>
        </p:nvSpPr>
        <p:spPr/>
        <p:txBody>
          <a:bodyPr/>
          <a:lstStyle/>
          <a:p>
            <a:r>
              <a:rPr lang="en-US" dirty="0"/>
              <a:t>Core Concepts – CRONJOBs</a:t>
            </a:r>
          </a:p>
        </p:txBody>
      </p:sp>
      <p:sp>
        <p:nvSpPr>
          <p:cNvPr id="3" name="Content Placeholder 2">
            <a:extLst>
              <a:ext uri="{FF2B5EF4-FFF2-40B4-BE49-F238E27FC236}">
                <a16:creationId xmlns:a16="http://schemas.microsoft.com/office/drawing/2014/main" id="{D5FF2848-DF0F-451A-AF75-036E056614E4}"/>
              </a:ext>
            </a:extLst>
          </p:cNvPr>
          <p:cNvSpPr>
            <a:spLocks noGrp="1"/>
          </p:cNvSpPr>
          <p:nvPr>
            <p:ph idx="1"/>
          </p:nvPr>
        </p:nvSpPr>
        <p:spPr>
          <a:xfrm>
            <a:off x="838199" y="1908110"/>
            <a:ext cx="10722429" cy="4655976"/>
          </a:xfrm>
        </p:spPr>
        <p:txBody>
          <a:bodyPr>
            <a:noAutofit/>
          </a:bodyPr>
          <a:lstStyle/>
          <a:p>
            <a:r>
              <a:rPr lang="en-US" dirty="0"/>
              <a:t>A </a:t>
            </a:r>
            <a:r>
              <a:rPr lang="en-US" dirty="0" err="1"/>
              <a:t>CronJob</a:t>
            </a:r>
            <a:r>
              <a:rPr lang="en-US" dirty="0"/>
              <a:t> creates Jobs on a repeating schedule.</a:t>
            </a:r>
          </a:p>
          <a:p>
            <a:r>
              <a:rPr lang="en-US" dirty="0"/>
              <a:t>One </a:t>
            </a:r>
            <a:r>
              <a:rPr lang="en-US" dirty="0" err="1"/>
              <a:t>CronJob</a:t>
            </a:r>
            <a:r>
              <a:rPr lang="en-US" dirty="0"/>
              <a:t> object is like one line of a crontab (</a:t>
            </a:r>
            <a:r>
              <a:rPr lang="en-US" dirty="0" err="1"/>
              <a:t>cron</a:t>
            </a:r>
            <a:r>
              <a:rPr lang="en-US" dirty="0"/>
              <a:t> table) file. It runs a job periodically on a given schedule, written in Cron format.</a:t>
            </a:r>
          </a:p>
          <a:p>
            <a:r>
              <a:rPr lang="en-US" dirty="0"/>
              <a:t>Caution:</a:t>
            </a:r>
          </a:p>
          <a:p>
            <a:pPr lvl="1"/>
            <a:r>
              <a:rPr lang="en-US" dirty="0"/>
              <a:t>All </a:t>
            </a:r>
            <a:r>
              <a:rPr lang="en-US" dirty="0" err="1"/>
              <a:t>CronJob</a:t>
            </a:r>
            <a:r>
              <a:rPr lang="en-US" dirty="0"/>
              <a:t> schedule: times are based on the </a:t>
            </a:r>
            <a:r>
              <a:rPr lang="en-US" dirty="0" err="1"/>
              <a:t>timezone</a:t>
            </a:r>
            <a:r>
              <a:rPr lang="en-US" dirty="0"/>
              <a:t> of the </a:t>
            </a:r>
            <a:r>
              <a:rPr lang="en-US" dirty="0" err="1"/>
              <a:t>kube</a:t>
            </a:r>
            <a:r>
              <a:rPr lang="en-US" dirty="0"/>
              <a:t>-controller-manager.</a:t>
            </a:r>
          </a:p>
          <a:p>
            <a:r>
              <a:rPr lang="en-US" dirty="0"/>
              <a:t>If your control plane runs the </a:t>
            </a:r>
            <a:r>
              <a:rPr lang="en-US" dirty="0" err="1"/>
              <a:t>kube</a:t>
            </a:r>
            <a:r>
              <a:rPr lang="en-US" dirty="0"/>
              <a:t>-controller-manager in Pods or bare containers, the </a:t>
            </a:r>
            <a:r>
              <a:rPr lang="en-US" dirty="0" err="1"/>
              <a:t>timezone</a:t>
            </a:r>
            <a:r>
              <a:rPr lang="en-US" dirty="0"/>
              <a:t> set for the </a:t>
            </a:r>
            <a:r>
              <a:rPr lang="en-US" dirty="0" err="1"/>
              <a:t>kube</a:t>
            </a:r>
            <a:r>
              <a:rPr lang="en-US" dirty="0"/>
              <a:t>-controller-manager container determines the </a:t>
            </a:r>
            <a:r>
              <a:rPr lang="en-US" dirty="0" err="1"/>
              <a:t>timezone</a:t>
            </a:r>
            <a:r>
              <a:rPr lang="en-US" dirty="0"/>
              <a:t> that the </a:t>
            </a:r>
            <a:r>
              <a:rPr lang="en-US" dirty="0" err="1"/>
              <a:t>cron</a:t>
            </a:r>
            <a:r>
              <a:rPr lang="en-US" dirty="0"/>
              <a:t> job controller uses.</a:t>
            </a:r>
          </a:p>
        </p:txBody>
      </p:sp>
    </p:spTree>
    <p:extLst>
      <p:ext uri="{BB962C8B-B14F-4D97-AF65-F5344CB8AC3E}">
        <p14:creationId xmlns:p14="http://schemas.microsoft.com/office/powerpoint/2010/main" val="2299299414"/>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D2334"/>
      </a:dk2>
      <a:lt2>
        <a:srgbClr val="E3E8E2"/>
      </a:lt2>
      <a:accent1>
        <a:srgbClr val="B93FD1"/>
      </a:accent1>
      <a:accent2>
        <a:srgbClr val="6A2DBF"/>
      </a:accent2>
      <a:accent3>
        <a:srgbClr val="3F3FD1"/>
      </a:accent3>
      <a:accent4>
        <a:srgbClr val="2D6ABF"/>
      </a:accent4>
      <a:accent5>
        <a:srgbClr val="3CAFC6"/>
      </a:accent5>
      <a:accent6>
        <a:srgbClr val="2BB693"/>
      </a:accent6>
      <a:hlink>
        <a:srgbClr val="3B8AB2"/>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111C65B89AC449BC804503F0739BAB" ma:contentTypeVersion="2" ma:contentTypeDescription="Create a new document." ma:contentTypeScope="" ma:versionID="a1a40f2d9cf10df2d1291380500e543f">
  <xsd:schema xmlns:xsd="http://www.w3.org/2001/XMLSchema" xmlns:xs="http://www.w3.org/2001/XMLSchema" xmlns:p="http://schemas.microsoft.com/office/2006/metadata/properties" xmlns:ns2="e8ebde74-2b53-4c3c-b53b-a84bfcfb68ae" targetNamespace="http://schemas.microsoft.com/office/2006/metadata/properties" ma:root="true" ma:fieldsID="ca30631bf8f218bc75e032203c03f506" ns2:_="">
    <xsd:import namespace="e8ebde74-2b53-4c3c-b53b-a84bfcfb68a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ebde74-2b53-4c3c-b53b-a84bfcfb68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4D4EF7-B46C-43F9-BE2E-EBAF9B011866}">
  <ds:schemaRefs>
    <ds:schemaRef ds:uri="e8ebde74-2b53-4c3c-b53b-a84bfcfb68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25CA5A-70CC-44E2-B41B-9D9B4034F4B3}">
  <ds:schemaRefs>
    <ds:schemaRef ds:uri="http://schemas.microsoft.com/sharepoint/v3/contenttype/forms"/>
  </ds:schemaRefs>
</ds:datastoreItem>
</file>

<file path=customXml/itemProps3.xml><?xml version="1.0" encoding="utf-8"?>
<ds:datastoreItem xmlns:ds="http://schemas.openxmlformats.org/officeDocument/2006/customXml" ds:itemID="{B861478C-95E8-4800-BB61-CD69A2E1EBC5}">
  <ds:schemaRefs>
    <ds:schemaRef ds:uri="e8ebde74-2b53-4c3c-b53b-a84bfcfb68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30</TotalTime>
  <Words>1193</Words>
  <Application>Microsoft Office PowerPoint</Application>
  <PresentationFormat>Widescreen</PresentationFormat>
  <Paragraphs>136</Paragraphs>
  <Slides>13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Calibri Light</vt:lpstr>
      <vt:lpstr>Segoe UI</vt:lpstr>
      <vt:lpstr>Segoe UI Light</vt:lpstr>
      <vt:lpstr>The Hand Bold</vt:lpstr>
      <vt:lpstr>The Serif Hand Black</vt:lpstr>
      <vt:lpstr>SketchyVTI</vt:lpstr>
      <vt:lpstr>Slide Order Example</vt:lpstr>
      <vt:lpstr>CKAD (Certified Kubernetes Application Developer) </vt:lpstr>
      <vt:lpstr>Agenda</vt:lpstr>
      <vt:lpstr>#Learnitall Team</vt:lpstr>
      <vt:lpstr>Core Concepts – JOBs</vt:lpstr>
      <vt:lpstr>Core Concepts – JOBs</vt:lpstr>
      <vt:lpstr>Core Concepts – JOB Pod backoff failure policy</vt:lpstr>
      <vt:lpstr>Core Concepts – Job termination and cleanup</vt:lpstr>
      <vt:lpstr>Core Concepts – Clean up finished jobs automatically</vt:lpstr>
      <vt:lpstr>Core Concepts – CRONJOBs</vt:lpstr>
      <vt:lpstr>Core Concepts – CRONJOBs NAming</vt:lpstr>
      <vt:lpstr>Core Concepts – CRONJOB YAML</vt:lpstr>
      <vt:lpstr>Core Concepts – CRONJOB YAML</vt:lpstr>
      <vt:lpstr>Core Concepts –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Oleson</dc:creator>
  <cp:lastModifiedBy>Tim Oleson</cp:lastModifiedBy>
  <cp:revision>3</cp:revision>
  <dcterms:created xsi:type="dcterms:W3CDTF">2021-07-13T15:21:12Z</dcterms:created>
  <dcterms:modified xsi:type="dcterms:W3CDTF">2021-08-05T19:41:10Z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0x0101003D111C65B89AC449BC804503F0739BAB</vt:lpwstr>
  </property>
</Properties>
</file>